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4" r:id="rId2"/>
    <p:sldId id="263" r:id="rId3"/>
    <p:sldId id="257" r:id="rId4"/>
    <p:sldId id="258" r:id="rId5"/>
    <p:sldId id="259" r:id="rId6"/>
    <p:sldId id="281" r:id="rId7"/>
    <p:sldId id="282" r:id="rId8"/>
    <p:sldId id="283" r:id="rId9"/>
    <p:sldId id="284" r:id="rId10"/>
    <p:sldId id="285" r:id="rId11"/>
    <p:sldId id="286" r:id="rId12"/>
    <p:sldId id="287" r:id="rId13"/>
    <p:sldId id="288" r:id="rId14"/>
    <p:sldId id="272"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1EE8C6-A7A0-4E63-B160-E3485DD21121}" type="datetimeFigureOut">
              <a:rPr lang="es-MX" smtClean="0"/>
              <a:t>19/08/2016</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574333-6405-48D5-9026-9C2EF1161B84}" type="slidenum">
              <a:rPr lang="es-MX" smtClean="0"/>
              <a:t>‹Nº›</a:t>
            </a:fld>
            <a:endParaRPr lang="es-MX" dirty="0"/>
          </a:p>
        </p:txBody>
      </p:sp>
    </p:spTree>
    <p:extLst>
      <p:ext uri="{BB962C8B-B14F-4D97-AF65-F5344CB8AC3E}">
        <p14:creationId xmlns:p14="http://schemas.microsoft.com/office/powerpoint/2010/main" val="920581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AB574333-6405-48D5-9026-9C2EF1161B84}" type="slidenum">
              <a:rPr lang="es-MX" smtClean="0"/>
              <a:t>1</a:t>
            </a:fld>
            <a:endParaRPr lang="es-MX" dirty="0"/>
          </a:p>
        </p:txBody>
      </p:sp>
    </p:spTree>
    <p:extLst>
      <p:ext uri="{BB962C8B-B14F-4D97-AF65-F5344CB8AC3E}">
        <p14:creationId xmlns:p14="http://schemas.microsoft.com/office/powerpoint/2010/main" val="2605751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19/08/2016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19/08/2016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19/08/2016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19/08/2016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19/08/2016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19/08/2016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19/08/2016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19/08/2016</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3"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4"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187624" y="2564904"/>
            <a:ext cx="6552728"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ES" sz="2400" dirty="0" smtClean="0">
                <a:solidFill>
                  <a:prstClr val="black"/>
                </a:solidFill>
                <a:latin typeface="Arial" pitchFamily="34" charset="0"/>
                <a:cs typeface="Arial" pitchFamily="34" charset="0"/>
              </a:rPr>
              <a:t>SUJETOS </a:t>
            </a:r>
            <a:r>
              <a:rPr lang="es-ES" sz="2400" dirty="0">
                <a:solidFill>
                  <a:prstClr val="black"/>
                </a:solidFill>
                <a:latin typeface="Arial" pitchFamily="34" charset="0"/>
                <a:cs typeface="Arial" pitchFamily="34" charset="0"/>
              </a:rPr>
              <a:t>DEL DERECHO DE FAMILIA</a:t>
            </a:r>
            <a:r>
              <a:rPr lang="es-ES" sz="2400" dirty="0" smtClean="0">
                <a:solidFill>
                  <a:prstClr val="black"/>
                </a:solidFill>
                <a:latin typeface="Arial" pitchFamily="34" charset="0"/>
                <a:cs typeface="Arial" pitchFamily="34" charset="0"/>
              </a:rPr>
              <a:t>.</a:t>
            </a:r>
          </a:p>
          <a:p>
            <a:pPr algn="ctr"/>
            <a:endParaRPr lang="es-MX" sz="2000"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 D. Anel Victoria Trejo</a:t>
            </a:r>
          </a:p>
          <a:p>
            <a:pPr algn="ctr"/>
            <a:endParaRPr lang="es-MX" sz="2300" b="1" dirty="0">
              <a:solidFill>
                <a:prstClr val="black"/>
              </a:solidFill>
              <a:latin typeface="Arial" pitchFamily="34" charset="0"/>
              <a:cs typeface="Arial" pitchFamily="34" charset="0"/>
            </a:endParaRPr>
          </a:p>
          <a:p>
            <a:pPr algn="ctr"/>
            <a:r>
              <a:rPr lang="es-MX" sz="2300" dirty="0" smtClean="0">
                <a:solidFill>
                  <a:prstClr val="black"/>
                </a:solidFill>
                <a:latin typeface="Arial" pitchFamily="34" charset="0"/>
                <a:cs typeface="Arial" pitchFamily="34" charset="0"/>
              </a:rPr>
              <a:t>Julio – Diciembre 2016</a:t>
            </a:r>
            <a:endParaRPr lang="es-MX" sz="23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1"/>
          <p:cNvSpPr/>
          <p:nvPr/>
        </p:nvSpPr>
        <p:spPr>
          <a:xfrm>
            <a:off x="522784" y="692696"/>
            <a:ext cx="8064896" cy="5324535"/>
          </a:xfrm>
          <a:prstGeom prst="rect">
            <a:avLst/>
          </a:prstGeom>
        </p:spPr>
        <p:txBody>
          <a:bodyPr wrap="square">
            <a:spAutoFit/>
          </a:bodyPr>
          <a:lstStyle/>
          <a:p>
            <a:pPr lvl="0" algn="just" defTabSz="914400" eaLnBrk="0" fontAlgn="base" hangingPunct="0">
              <a:spcBef>
                <a:spcPct val="0"/>
              </a:spcBef>
              <a:spcAft>
                <a:spcPct val="0"/>
              </a:spcAft>
            </a:pPr>
            <a:r>
              <a:rPr lang="es-MX" sz="2000" b="1" dirty="0">
                <a:latin typeface="Arial" panose="020B0604020202020204" pitchFamily="34" charset="0"/>
                <a:cs typeface="Arial" panose="020B0604020202020204" pitchFamily="34" charset="0"/>
              </a:rPr>
              <a:t>El Derechos de Patria Potestad y el Derecho de Guarda y Custodia pueden ser otorgados </a:t>
            </a:r>
            <a:r>
              <a:rPr lang="es-MX" sz="2000" b="1" dirty="0" smtClean="0">
                <a:latin typeface="Arial" panose="020B0604020202020204" pitchFamily="34" charset="0"/>
                <a:cs typeface="Arial" panose="020B0604020202020204" pitchFamily="34" charset="0"/>
              </a:rPr>
              <a:t>a dos </a:t>
            </a:r>
            <a:r>
              <a:rPr lang="es-MX" sz="2000" b="1" dirty="0">
                <a:latin typeface="Arial" panose="020B0604020202020204" pitchFamily="34" charset="0"/>
                <a:cs typeface="Arial" panose="020B0604020202020204" pitchFamily="34" charset="0"/>
              </a:rPr>
              <a:t>personas diferentes. </a:t>
            </a:r>
            <a:r>
              <a:rPr lang="es-MX" sz="2000" dirty="0">
                <a:latin typeface="Arial" panose="020B0604020202020204" pitchFamily="34" charset="0"/>
                <a:cs typeface="Arial" panose="020B0604020202020204" pitchFamily="34" charset="0"/>
              </a:rPr>
              <a:t>Esto situación puede darse cuando la persona que tiene la Patria Potestad del Niño no puede hacerse cargo de sus cuidados y atenciones, ya sea porque tiene una imposibilidad física o porque ha incurrido en una conducta que pone en peligro el interés superior del niño o la niña. Es en este caso cuando la guarda y custodia del niño o niña (es decir sus cuidados y atenciones son delegadas a otra persona distinta a la que tiene su Patria Potestad</a:t>
            </a:r>
            <a:r>
              <a:rPr lang="es-MX" sz="2000" dirty="0"/>
              <a:t> </a:t>
            </a:r>
          </a:p>
          <a:p>
            <a:pPr lvl="0" algn="just" defTabSz="914400" eaLnBrk="0" fontAlgn="base" hangingPunct="0">
              <a:spcBef>
                <a:spcPct val="0"/>
              </a:spcBef>
              <a:spcAft>
                <a:spcPct val="0"/>
              </a:spcAft>
            </a:pPr>
            <a:endParaRPr lang="es-MX" sz="2000" dirty="0">
              <a:latin typeface="Arial" panose="020B0604020202020204" pitchFamily="34" charset="0"/>
            </a:endParaRPr>
          </a:p>
          <a:p>
            <a:pPr lvl="0" algn="just" defTabSz="914400" eaLnBrk="0" fontAlgn="base" hangingPunct="0">
              <a:spcBef>
                <a:spcPct val="0"/>
              </a:spcBef>
              <a:spcAft>
                <a:spcPct val="0"/>
              </a:spcAft>
            </a:pPr>
            <a:r>
              <a:rPr lang="es-MX" sz="2000" b="1" dirty="0">
                <a:latin typeface="Arial" panose="020B0604020202020204" pitchFamily="34" charset="0"/>
                <a:cs typeface="Arial" panose="020B0604020202020204" pitchFamily="34" charset="0"/>
              </a:rPr>
              <a:t>Los que ejercen la patria potestad, aun cuando no tengan la custodia, tienen el derecho de convivencia con sus hijos</a:t>
            </a:r>
            <a:r>
              <a:rPr lang="es-MX" sz="2000" dirty="0">
                <a:latin typeface="Arial" panose="020B0604020202020204" pitchFamily="34" charset="0"/>
                <a:cs typeface="Arial" panose="020B0604020202020204" pitchFamily="34" charset="0"/>
              </a:rPr>
              <a:t>. Es importante que los hijos convivan con los padres, aun cuando no vivan en el mismo lugar, o cuando por preservar el interés superior del Niño un Juez haya decidido que no deben vivir juntos; salvo que el Juez considere que exista peligro grave si el niño o niña sigue conviviendo con su padre o madre.</a:t>
            </a:r>
            <a:r>
              <a:rPr lang="es-MX" sz="2000" dirty="0"/>
              <a:t> </a:t>
            </a:r>
          </a:p>
        </p:txBody>
      </p:sp>
    </p:spTree>
    <p:extLst>
      <p:ext uri="{BB962C8B-B14F-4D97-AF65-F5344CB8AC3E}">
        <p14:creationId xmlns:p14="http://schemas.microsoft.com/office/powerpoint/2010/main" val="701603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62786" y="1390709"/>
            <a:ext cx="8285001"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MX" sz="2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La convivencias no pueden impedirse sino por causa justa, la cual será valorada por el Juez, el cual resolverá tomando en consideración el interés superior del menor.</a:t>
            </a:r>
          </a:p>
          <a:p>
            <a:pPr marL="0" marR="0" lvl="0" indent="0" algn="just" defTabSz="914400" rtl="0" eaLnBrk="0" fontAlgn="base" latinLnBrk="0" hangingPunct="0">
              <a:lnSpc>
                <a:spcPct val="100000"/>
              </a:lnSpc>
              <a:spcBef>
                <a:spcPct val="0"/>
              </a:spcBef>
              <a:spcAft>
                <a:spcPct val="0"/>
              </a:spcAft>
              <a:buClrTx/>
              <a:buSzTx/>
              <a:buFontTx/>
              <a:buNone/>
              <a:tabLst/>
            </a:pPr>
            <a:endParaRPr lang="es-MX" sz="2800" dirty="0">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sz="2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tabLst/>
            </a:pPr>
            <a:r>
              <a:rPr kumimoji="0" lang="es-MX" sz="280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La pérdida o suspensión de la Patria Potestad siempre tienen que ser determinadas por </a:t>
            </a:r>
            <a:r>
              <a:rPr kumimoji="0" lang="es-MX" sz="280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a:t>
            </a:r>
          </a:p>
          <a:p>
            <a:pPr marL="0" marR="0" lvl="0" indent="0" algn="just" defTabSz="914400" rtl="0" eaLnBrk="0" fontAlgn="base" latinLnBrk="0" hangingPunct="0">
              <a:lnSpc>
                <a:spcPct val="100000"/>
              </a:lnSpc>
              <a:spcBef>
                <a:spcPct val="0"/>
              </a:spcBef>
              <a:spcAft>
                <a:spcPct val="0"/>
              </a:spcAft>
              <a:buClrTx/>
              <a:buSzTx/>
              <a:tabLst/>
            </a:pPr>
            <a:r>
              <a:rPr kumimoji="0" lang="es-MX" sz="280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r>
              <a:rPr kumimoji="0" lang="es-MX" sz="2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JUEZ DE LO FAMILIAR.</a:t>
            </a:r>
            <a:r>
              <a:rPr kumimoji="0" lang="es-MX" sz="2800" b="0" i="0" u="none" strike="noStrike" cap="none" normalizeH="0" baseline="0" dirty="0" smtClean="0">
                <a:ln>
                  <a:noFill/>
                </a:ln>
                <a:solidFill>
                  <a:schemeClr val="tx1"/>
                </a:solidFill>
                <a:effectLst/>
              </a:rPr>
              <a:t> </a:t>
            </a:r>
            <a:endParaRPr kumimoji="0" lang="es-MX" sz="2800" b="0" i="0" u="none" strike="noStrike" cap="none" normalizeH="0" baseline="0" dirty="0" smtClean="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279019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1"/>
          <p:cNvSpPr/>
          <p:nvPr/>
        </p:nvSpPr>
        <p:spPr>
          <a:xfrm>
            <a:off x="755575" y="980728"/>
            <a:ext cx="7758541" cy="4893647"/>
          </a:xfrm>
          <a:prstGeom prst="rect">
            <a:avLst/>
          </a:prstGeom>
        </p:spPr>
        <p:txBody>
          <a:bodyPr wrap="square">
            <a:spAutoFit/>
          </a:bodyPr>
          <a:lstStyle/>
          <a:p>
            <a:pPr algn="just"/>
            <a:r>
              <a:rPr lang="es-MX" sz="2400" dirty="0">
                <a:latin typeface="Arial" panose="020B0604020202020204" pitchFamily="34" charset="0"/>
              </a:rPr>
              <a:t>Las razones por las cuales se suspende la Patria Potestad pueden variar, dependiendo del Código Civil de cada entidad federativas</a:t>
            </a:r>
            <a:r>
              <a:rPr lang="es-MX" sz="2400" dirty="0" smtClean="0">
                <a:latin typeface="Arial" panose="020B0604020202020204" pitchFamily="34" charset="0"/>
              </a:rPr>
              <a:t>.</a:t>
            </a:r>
          </a:p>
          <a:p>
            <a:pPr algn="just"/>
            <a:endParaRPr lang="es-MX" sz="2400" dirty="0">
              <a:latin typeface="Arial" panose="020B0604020202020204" pitchFamily="34" charset="0"/>
            </a:endParaRPr>
          </a:p>
          <a:p>
            <a:pPr algn="just"/>
            <a:r>
              <a:rPr lang="es-MX" sz="2400" dirty="0">
                <a:latin typeface="Arial" panose="020B0604020202020204" pitchFamily="34" charset="0"/>
              </a:rPr>
              <a:t>Pero </a:t>
            </a:r>
            <a:r>
              <a:rPr lang="es-MX" sz="2400" b="1" u="sng" dirty="0">
                <a:latin typeface="Arial" panose="020B0604020202020204" pitchFamily="34" charset="0"/>
              </a:rPr>
              <a:t>la regla general por la cual se puede perder o suspender el Derecho de Patria Potestad</a:t>
            </a:r>
            <a:r>
              <a:rPr lang="es-MX" sz="2400" dirty="0">
                <a:latin typeface="Arial" panose="020B0604020202020204" pitchFamily="34" charset="0"/>
              </a:rPr>
              <a:t>, es que aquel que tiene el derecho de ejercerla no cumpla con las obligaciones que este derecho implica, como es el proporcionar cuidados y atenciones al niño o a la niña para su pleno y adecuado desarrollo o realizar una acción u omisión que atente contra el interés superior del niño o niña, entre las que podrían encontrarse</a:t>
            </a:r>
            <a:r>
              <a:rPr lang="es-MX" sz="2400" dirty="0" smtClean="0">
                <a:latin typeface="Arial" panose="020B0604020202020204" pitchFamily="34" charset="0"/>
              </a:rPr>
              <a:t>:</a:t>
            </a:r>
          </a:p>
          <a:p>
            <a:pPr algn="just"/>
            <a:endParaRPr lang="es-MX" sz="2400" dirty="0">
              <a:latin typeface="Arial" panose="020B0604020202020204" pitchFamily="34" charset="0"/>
            </a:endParaRPr>
          </a:p>
        </p:txBody>
      </p:sp>
    </p:spTree>
    <p:extLst>
      <p:ext uri="{BB962C8B-B14F-4D97-AF65-F5344CB8AC3E}">
        <p14:creationId xmlns:p14="http://schemas.microsoft.com/office/powerpoint/2010/main" val="22143877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467544" y="881269"/>
            <a:ext cx="7992888" cy="5201424"/>
          </a:xfrm>
          <a:prstGeom prst="rect">
            <a:avLst/>
          </a:prstGeom>
        </p:spPr>
        <p:txBody>
          <a:bodyPr wrap="square">
            <a:spAutoFit/>
          </a:bodyPr>
          <a:lstStyle/>
          <a:p>
            <a:pPr algn="just"/>
            <a:r>
              <a:rPr lang="es-ES" dirty="0"/>
              <a:t> </a:t>
            </a:r>
            <a:r>
              <a:rPr lang="es-ES" sz="2400" b="1" dirty="0" smtClean="0"/>
              <a:t>Conclusión:</a:t>
            </a:r>
          </a:p>
          <a:p>
            <a:pPr algn="just"/>
            <a:endParaRPr lang="es-ES" dirty="0" smtClean="0"/>
          </a:p>
          <a:p>
            <a:pPr algn="just"/>
            <a:r>
              <a:rPr lang="es-ES" dirty="0" smtClean="0"/>
              <a:t>La </a:t>
            </a:r>
            <a:r>
              <a:rPr lang="es-ES" dirty="0"/>
              <a:t>patria potestad es el conjunto de derechos y obligaciones que la ley reconoce a los padres sobre sus hijos y sus bienes (o cuando se requiere, a terceras personas) mientras estos son menores de edad o están incapacitados, con el objetivo de permitir el cumplimiento a aquellos de los deberes que tienen de sostenimiento y educación de tales hijos.</a:t>
            </a:r>
          </a:p>
          <a:p>
            <a:pPr algn="just"/>
            <a:endParaRPr lang="es-ES" dirty="0"/>
          </a:p>
          <a:p>
            <a:pPr algn="just"/>
            <a:r>
              <a:rPr lang="es-ES" dirty="0"/>
              <a:t>Esta institución en la actualidad se concibe a favor y </a:t>
            </a:r>
            <a:r>
              <a:rPr lang="es-ES" sz="2000" dirty="0"/>
              <a:t>exclusivamente</a:t>
            </a:r>
            <a:r>
              <a:rPr lang="es-ES" dirty="0"/>
              <a:t> para el bien del hijo, se considera una función obligatoria más que un derecho de los progenitores.</a:t>
            </a:r>
          </a:p>
          <a:p>
            <a:pPr algn="just"/>
            <a:endParaRPr lang="es-ES" dirty="0"/>
          </a:p>
          <a:p>
            <a:pPr algn="just"/>
            <a:r>
              <a:rPr lang="es-ES" dirty="0"/>
              <a:t>La patria potestad es el régimen de protección de los menores no emancipados cuyo cuidado se encuentra tribuido a los progenitores. Se trata en esencia de una figura que responde al derecho natural pues el ordenamiento simplemente le da forma en un régimen al afecto y protección que por esencia y por naturaleza humana reclama el niño de sus padres</a:t>
            </a:r>
          </a:p>
          <a:p>
            <a:pPr algn="just"/>
            <a:endParaRPr lang="es-ES" dirty="0"/>
          </a:p>
        </p:txBody>
      </p:sp>
    </p:spTree>
    <p:extLst>
      <p:ext uri="{BB962C8B-B14F-4D97-AF65-F5344CB8AC3E}">
        <p14:creationId xmlns:p14="http://schemas.microsoft.com/office/powerpoint/2010/main" val="35893174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6370975"/>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ES" b="1" dirty="0">
              <a:latin typeface="Arial" pitchFamily="34" charset="0"/>
              <a:cs typeface="Arial" pitchFamily="34" charset="0"/>
            </a:endParaRPr>
          </a:p>
          <a:p>
            <a:endParaRPr lang="es-ES" b="1" dirty="0">
              <a:latin typeface="Arial" pitchFamily="34" charset="0"/>
              <a:cs typeface="Arial" pitchFamily="34" charset="0"/>
            </a:endParaRPr>
          </a:p>
          <a:p>
            <a:r>
              <a:rPr lang="es-ES" smtClean="0">
                <a:latin typeface="Arial" pitchFamily="34" charset="0"/>
                <a:cs typeface="Arial" pitchFamily="34" charset="0"/>
              </a:rPr>
              <a:t>LA </a:t>
            </a:r>
            <a:r>
              <a:rPr lang="es-ES" dirty="0">
                <a:latin typeface="Arial" pitchFamily="34" charset="0"/>
                <a:cs typeface="Arial" pitchFamily="34" charset="0"/>
              </a:rPr>
              <a:t>SUPLENCIA EN EL DERECHO PROCESAL FAMILIAR</a:t>
            </a:r>
          </a:p>
          <a:p>
            <a:r>
              <a:rPr lang="es-ES" dirty="0">
                <a:latin typeface="Arial" pitchFamily="34" charset="0"/>
                <a:cs typeface="Arial" pitchFamily="34" charset="0"/>
              </a:rPr>
              <a:t>Autor: Lázaro Tenorio Godínez</a:t>
            </a:r>
          </a:p>
          <a:p>
            <a:r>
              <a:rPr lang="es-ES" dirty="0">
                <a:latin typeface="Arial" pitchFamily="34" charset="0"/>
                <a:cs typeface="Arial" pitchFamily="34" charset="0"/>
              </a:rPr>
              <a:t>Editorial: EDITORIAL PORRUA</a:t>
            </a:r>
          </a:p>
          <a:p>
            <a:r>
              <a:rPr lang="es-ES" dirty="0">
                <a:latin typeface="Arial" pitchFamily="34" charset="0"/>
                <a:cs typeface="Arial" pitchFamily="34" charset="0"/>
              </a:rPr>
              <a:t>Colección: BIBLIOTECA JURIDICA</a:t>
            </a:r>
          </a:p>
          <a:p>
            <a:r>
              <a:rPr lang="es-ES" dirty="0">
                <a:latin typeface="Arial" pitchFamily="34" charset="0"/>
                <a:cs typeface="Arial" pitchFamily="34" charset="0"/>
              </a:rPr>
              <a:t>Formato: Rustica</a:t>
            </a:r>
          </a:p>
          <a:p>
            <a:r>
              <a:rPr lang="es-ES" dirty="0">
                <a:latin typeface="Arial" pitchFamily="34" charset="0"/>
                <a:cs typeface="Arial" pitchFamily="34" charset="0"/>
              </a:rPr>
              <a:t> Páginas: 622</a:t>
            </a:r>
          </a:p>
          <a:p>
            <a:r>
              <a:rPr lang="es-ES" dirty="0">
                <a:latin typeface="Arial" pitchFamily="34" charset="0"/>
                <a:cs typeface="Arial" pitchFamily="34" charset="0"/>
              </a:rPr>
              <a:t>Código de barras: 9789700765433</a:t>
            </a:r>
          </a:p>
          <a:p>
            <a:r>
              <a:rPr lang="es-ES" dirty="0">
                <a:latin typeface="Arial" pitchFamily="34" charset="0"/>
                <a:cs typeface="Arial" pitchFamily="34" charset="0"/>
              </a:rPr>
              <a:t>2015</a:t>
            </a:r>
          </a:p>
          <a:p>
            <a:endParaRPr lang="es-ES" dirty="0">
              <a:latin typeface="Arial" pitchFamily="34" charset="0"/>
              <a:cs typeface="Arial" pitchFamily="34" charset="0"/>
            </a:endParaRPr>
          </a:p>
          <a:p>
            <a:r>
              <a:rPr lang="es-ES" dirty="0" smtClean="0">
                <a:latin typeface="Arial" pitchFamily="34" charset="0"/>
                <a:cs typeface="Arial" pitchFamily="34" charset="0"/>
              </a:rPr>
              <a:t>DERECHO </a:t>
            </a:r>
            <a:r>
              <a:rPr lang="es-ES" dirty="0">
                <a:latin typeface="Arial" pitchFamily="34" charset="0"/>
                <a:cs typeface="Arial" pitchFamily="34" charset="0"/>
              </a:rPr>
              <a:t>CIVIL MEXICANO 2 DERECHO DE FAMILIA</a:t>
            </a:r>
          </a:p>
          <a:p>
            <a:r>
              <a:rPr lang="es-ES" dirty="0">
                <a:latin typeface="Arial" pitchFamily="34" charset="0"/>
                <a:cs typeface="Arial" pitchFamily="34" charset="0"/>
              </a:rPr>
              <a:t>Autor: Rafael Rojina Villegas</a:t>
            </a:r>
          </a:p>
          <a:p>
            <a:r>
              <a:rPr lang="es-ES" dirty="0">
                <a:latin typeface="Arial" pitchFamily="34" charset="0"/>
                <a:cs typeface="Arial" pitchFamily="34" charset="0"/>
              </a:rPr>
              <a:t>Editorial: EDITORIAL PORRUA</a:t>
            </a:r>
          </a:p>
          <a:p>
            <a:r>
              <a:rPr lang="es-ES" dirty="0">
                <a:latin typeface="Arial" pitchFamily="34" charset="0"/>
                <a:cs typeface="Arial" pitchFamily="34" charset="0"/>
              </a:rPr>
              <a:t>Formato: Tela</a:t>
            </a:r>
          </a:p>
          <a:p>
            <a:r>
              <a:rPr lang="es-ES" dirty="0">
                <a:latin typeface="Arial" pitchFamily="34" charset="0"/>
                <a:cs typeface="Arial" pitchFamily="34" charset="0"/>
              </a:rPr>
              <a:t>Páginas: 870</a:t>
            </a:r>
          </a:p>
          <a:p>
            <a:r>
              <a:rPr lang="es-ES" dirty="0">
                <a:latin typeface="Arial" pitchFamily="34" charset="0"/>
                <a:cs typeface="Arial" pitchFamily="34" charset="0"/>
              </a:rPr>
              <a:t>Código de barras: 9786070914997</a:t>
            </a:r>
          </a:p>
          <a:p>
            <a:r>
              <a:rPr lang="es-ES" dirty="0">
                <a:latin typeface="Arial" pitchFamily="34" charset="0"/>
                <a:cs typeface="Arial" pitchFamily="34" charset="0"/>
              </a:rPr>
              <a:t>Edición 12, 2015</a:t>
            </a:r>
          </a:p>
          <a:p>
            <a:endParaRPr lang="es-ES" sz="2800" b="1" dirty="0">
              <a:latin typeface="Arial" pitchFamily="34" charset="0"/>
              <a:cs typeface="Arial" pitchFamily="34" charset="0"/>
            </a:endParaRPr>
          </a:p>
          <a:p>
            <a:endParaRPr lang="es-MX" sz="2800" b="1" dirty="0" smtClean="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980728"/>
            <a:ext cx="8208663" cy="4708981"/>
          </a:xfrm>
          <a:prstGeom prst="rect">
            <a:avLst/>
          </a:prstGeom>
          <a:noFill/>
        </p:spPr>
        <p:txBody>
          <a:bodyPr wrap="square" rtlCol="0">
            <a:spAutoFit/>
          </a:bodyPr>
          <a:lstStyle/>
          <a:p>
            <a:pPr algn="just"/>
            <a:r>
              <a:rPr lang="es-MX" sz="2000" b="1" dirty="0" smtClean="0">
                <a:latin typeface="Arial" pitchFamily="34" charset="0"/>
                <a:cs typeface="Arial" pitchFamily="34" charset="0"/>
              </a:rPr>
              <a:t>Tema: </a:t>
            </a:r>
            <a:r>
              <a:rPr lang="es-MX" sz="2000" dirty="0" smtClean="0">
                <a:latin typeface="Arial" pitchFamily="34" charset="0"/>
                <a:cs typeface="Arial" pitchFamily="34" charset="0"/>
              </a:rPr>
              <a:t>Patria </a:t>
            </a:r>
            <a:r>
              <a:rPr lang="es-MX" sz="2000" dirty="0">
                <a:latin typeface="Arial" pitchFamily="34" charset="0"/>
                <a:cs typeface="Arial" pitchFamily="34" charset="0"/>
              </a:rPr>
              <a:t>Potestad</a:t>
            </a:r>
          </a:p>
          <a:p>
            <a:pPr algn="just"/>
            <a:endParaRPr lang="es-MX" sz="2000" b="1" dirty="0" smtClean="0">
              <a:latin typeface="Arial" pitchFamily="34" charset="0"/>
              <a:cs typeface="Arial" pitchFamily="34" charset="0"/>
            </a:endParaRPr>
          </a:p>
          <a:p>
            <a:pPr algn="just"/>
            <a:endParaRPr lang="es-MX" sz="2000" b="1" dirty="0">
              <a:latin typeface="Arial" pitchFamily="34" charset="0"/>
              <a:cs typeface="Arial" pitchFamily="34" charset="0"/>
            </a:endParaRPr>
          </a:p>
          <a:p>
            <a:pPr algn="just"/>
            <a:r>
              <a:rPr lang="es-MX" sz="2000" b="1" dirty="0" smtClean="0">
                <a:latin typeface="Arial" pitchFamily="34" charset="0"/>
                <a:cs typeface="Arial" pitchFamily="34" charset="0"/>
              </a:rPr>
              <a:t>Resumen: </a:t>
            </a:r>
            <a:r>
              <a:rPr lang="es-ES" sz="2000" dirty="0" smtClean="0">
                <a:latin typeface="Arial" pitchFamily="34" charset="0"/>
                <a:cs typeface="Arial" pitchFamily="34" charset="0"/>
              </a:rPr>
              <a:t>El </a:t>
            </a:r>
            <a:r>
              <a:rPr lang="es-ES" sz="2000" dirty="0">
                <a:latin typeface="Arial" pitchFamily="34" charset="0"/>
                <a:cs typeface="Arial" pitchFamily="34" charset="0"/>
              </a:rPr>
              <a:t>tener el Derecho de Patria Potestad sobre un niño o niña implica también tener que cumplir con obligaciones para con el niño o la niña.</a:t>
            </a:r>
          </a:p>
          <a:p>
            <a:pPr algn="just"/>
            <a:endParaRPr lang="es-MX" sz="2000" dirty="0" smtClean="0">
              <a:latin typeface="Arial" pitchFamily="34" charset="0"/>
              <a:cs typeface="Arial" pitchFamily="34" charset="0"/>
            </a:endParaRPr>
          </a:p>
          <a:p>
            <a:pPr algn="just"/>
            <a:r>
              <a:rPr lang="es-MX" sz="2000" b="1" dirty="0" smtClean="0">
                <a:latin typeface="Arial" pitchFamily="34" charset="0"/>
                <a:cs typeface="Arial" pitchFamily="34" charset="0"/>
              </a:rPr>
              <a:t>(</a:t>
            </a:r>
            <a:r>
              <a:rPr lang="es-MX" sz="2000" b="1" dirty="0" err="1" smtClean="0">
                <a:latin typeface="Arial" pitchFamily="34" charset="0"/>
                <a:cs typeface="Arial" pitchFamily="34" charset="0"/>
              </a:rPr>
              <a:t>Abstract</a:t>
            </a:r>
            <a:r>
              <a:rPr lang="es-MX" sz="2000" b="1" dirty="0" smtClean="0">
                <a:latin typeface="Arial" pitchFamily="34" charset="0"/>
                <a:cs typeface="Arial" pitchFamily="34" charset="0"/>
              </a:rPr>
              <a:t>) </a:t>
            </a:r>
            <a:r>
              <a:rPr lang="en-US" sz="2000" b="1" dirty="0">
                <a:latin typeface="Arial" pitchFamily="34" charset="0"/>
                <a:cs typeface="Arial" pitchFamily="34" charset="0"/>
              </a:rPr>
              <a:t>Having the parental rights of a child also involves having to meet obligations to the child or the child </a:t>
            </a:r>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a:p>
            <a:pPr algn="just"/>
            <a:r>
              <a:rPr lang="es-MX" sz="2000" b="1" dirty="0">
                <a:latin typeface="Arial" pitchFamily="34" charset="0"/>
                <a:cs typeface="Arial" pitchFamily="34" charset="0"/>
              </a:rPr>
              <a:t> Palabras </a:t>
            </a:r>
            <a:r>
              <a:rPr lang="es-MX" sz="2000" b="1" dirty="0" smtClean="0">
                <a:latin typeface="Arial" pitchFamily="34" charset="0"/>
                <a:cs typeface="Arial" pitchFamily="34" charset="0"/>
              </a:rPr>
              <a:t>clave:</a:t>
            </a:r>
            <a:r>
              <a:rPr lang="es-MX" sz="2000" dirty="0">
                <a:latin typeface="Arial" pitchFamily="34" charset="0"/>
                <a:cs typeface="Arial" pitchFamily="34" charset="0"/>
              </a:rPr>
              <a:t> </a:t>
            </a:r>
            <a:r>
              <a:rPr lang="es-MX" sz="2000" dirty="0" smtClean="0">
                <a:latin typeface="Arial" pitchFamily="34" charset="0"/>
                <a:cs typeface="Arial" pitchFamily="34" charset="0"/>
              </a:rPr>
              <a:t>Derechos y deberes de crianza, protección, menores e incapaces. </a:t>
            </a:r>
          </a:p>
          <a:p>
            <a:pPr algn="just"/>
            <a:endParaRPr lang="es-MX" sz="2000" b="1" dirty="0">
              <a:latin typeface="Arial" pitchFamily="34" charset="0"/>
              <a:cs typeface="Arial" pitchFamily="34" charset="0"/>
            </a:endParaRPr>
          </a:p>
          <a:p>
            <a:pPr algn="just"/>
            <a:r>
              <a:rPr lang="es-MX" sz="2000" b="1" dirty="0">
                <a:latin typeface="Arial" pitchFamily="34" charset="0"/>
                <a:cs typeface="Arial" pitchFamily="34" charset="0"/>
              </a:rPr>
              <a:t>(</a:t>
            </a:r>
            <a:r>
              <a:rPr lang="es-MX" sz="2000" b="1" dirty="0" err="1">
                <a:latin typeface="Arial" pitchFamily="34" charset="0"/>
                <a:cs typeface="Arial" pitchFamily="34" charset="0"/>
              </a:rPr>
              <a:t>keywords</a:t>
            </a:r>
            <a:r>
              <a:rPr lang="es-MX" sz="2000" b="1" dirty="0" smtClean="0">
                <a:latin typeface="Arial" pitchFamily="34" charset="0"/>
                <a:cs typeface="Arial" pitchFamily="34" charset="0"/>
              </a:rPr>
              <a:t>) </a:t>
            </a:r>
            <a:r>
              <a:rPr lang="en-US" sz="2000" b="1" dirty="0">
                <a:latin typeface="Arial" pitchFamily="34" charset="0"/>
                <a:cs typeface="Arial" pitchFamily="34" charset="0"/>
              </a:rPr>
              <a:t>Rights and duties of parenting , protection, minors and incompetents .</a:t>
            </a:r>
            <a:endParaRPr lang="es-MX" sz="20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539552" y="692696"/>
            <a:ext cx="8136904" cy="5262979"/>
          </a:xfrm>
          <a:prstGeom prst="rect">
            <a:avLst/>
          </a:prstGeom>
          <a:noFill/>
        </p:spPr>
        <p:txBody>
          <a:bodyPr wrap="square" rtlCol="0">
            <a:spAutoFit/>
          </a:bodyPr>
          <a:lstStyle/>
          <a:p>
            <a:r>
              <a:rPr lang="es-MX" sz="2800" b="1" dirty="0" smtClean="0">
                <a:latin typeface="Arial" pitchFamily="34" charset="0"/>
                <a:cs typeface="Arial" pitchFamily="34" charset="0"/>
              </a:rPr>
              <a:t>Objetivo General: </a:t>
            </a:r>
          </a:p>
          <a:p>
            <a:endParaRPr lang="es-MX" sz="2800" b="1" dirty="0" smtClean="0">
              <a:latin typeface="Arial" pitchFamily="34" charset="0"/>
              <a:cs typeface="Arial" pitchFamily="34" charset="0"/>
            </a:endParaRPr>
          </a:p>
          <a:p>
            <a:pPr algn="just"/>
            <a:r>
              <a:rPr lang="es-MX" sz="2800" dirty="0" smtClean="0">
                <a:latin typeface="Arial" pitchFamily="34" charset="0"/>
                <a:cs typeface="Arial" pitchFamily="34" charset="0"/>
              </a:rPr>
              <a:t>El </a:t>
            </a:r>
            <a:r>
              <a:rPr lang="es-MX" sz="2800" dirty="0">
                <a:latin typeface="Arial" pitchFamily="34" charset="0"/>
                <a:cs typeface="Arial" pitchFamily="34" charset="0"/>
              </a:rPr>
              <a:t>propósito de la materia es introducir al alumno en el conocimiento del Derecho de familia, su naturaleza jurídica y sus antecedentes históricos; el alumno conocerá el concepto de familia, así como las teorías del derecho de familia como una rama autónoma, sus instituciones jurídicas como entes que no están sujetos al intercambio económico por los efectos que produce en la persona, en la familia y en la sociedad en su interacción cotidiana.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83568" y="1412776"/>
            <a:ext cx="7920880" cy="3539430"/>
          </a:xfrm>
          <a:prstGeom prst="rect">
            <a:avLst/>
          </a:prstGeom>
          <a:noFill/>
        </p:spPr>
        <p:txBody>
          <a:bodyPr wrap="square" rtlCol="0">
            <a:spAutoFit/>
          </a:bodyPr>
          <a:lstStyle/>
          <a:p>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 </a:t>
            </a:r>
            <a:r>
              <a:rPr lang="es-ES" sz="2800" dirty="0" smtClean="0">
                <a:latin typeface="Arial" pitchFamily="34" charset="0"/>
                <a:cs typeface="Arial" pitchFamily="34" charset="0"/>
              </a:rPr>
              <a:t>SUJETOS </a:t>
            </a:r>
            <a:r>
              <a:rPr lang="es-ES" sz="2800" dirty="0">
                <a:latin typeface="Arial" pitchFamily="34" charset="0"/>
                <a:cs typeface="Arial" pitchFamily="34" charset="0"/>
              </a:rPr>
              <a:t>DEL </a:t>
            </a:r>
            <a:r>
              <a:rPr lang="es-ES" sz="2800" dirty="0" smtClean="0">
                <a:latin typeface="Arial" pitchFamily="34" charset="0"/>
                <a:cs typeface="Arial" pitchFamily="34" charset="0"/>
              </a:rPr>
              <a:t>						DERECHO </a:t>
            </a:r>
            <a:r>
              <a:rPr lang="es-ES" sz="2800" dirty="0">
                <a:latin typeface="Arial" pitchFamily="34" charset="0"/>
                <a:cs typeface="Arial" pitchFamily="34" charset="0"/>
              </a:rPr>
              <a:t>DE FAMILIA.</a:t>
            </a:r>
            <a:endParaRPr lang="es-MX" sz="2800" dirty="0" smtClean="0">
              <a:latin typeface="Arial" pitchFamily="34" charset="0"/>
              <a:cs typeface="Arial" pitchFamily="34" charset="0"/>
            </a:endParaRPr>
          </a:p>
          <a:p>
            <a:pPr algn="ctr"/>
            <a:endParaRPr lang="es-MX" sz="2800" b="1" dirty="0">
              <a:latin typeface="Arial" pitchFamily="34" charset="0"/>
              <a:cs typeface="Arial" pitchFamily="34" charset="0"/>
            </a:endParaRPr>
          </a:p>
          <a:p>
            <a:pPr algn="ctr"/>
            <a:r>
              <a:rPr lang="es-MX" sz="2800" dirty="0"/>
              <a:t>UNIDAD </a:t>
            </a:r>
            <a:r>
              <a:rPr lang="es-ES" sz="2800" dirty="0" smtClean="0"/>
              <a:t>II</a:t>
            </a: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 </a:t>
            </a:r>
            <a:r>
              <a:rPr lang="es-ES" sz="2800" dirty="0" smtClean="0">
                <a:latin typeface="Arial" pitchFamily="34" charset="0"/>
                <a:cs typeface="Arial" pitchFamily="34" charset="0"/>
              </a:rPr>
              <a:t>El </a:t>
            </a:r>
            <a:r>
              <a:rPr lang="es-ES" sz="2800" dirty="0">
                <a:latin typeface="Arial" pitchFamily="34" charset="0"/>
                <a:cs typeface="Arial" pitchFamily="34" charset="0"/>
              </a:rPr>
              <a:t>alumno identificara a los sujetos que intervienen en el derecho de familia</a:t>
            </a:r>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11559" y="908720"/>
            <a:ext cx="7920881" cy="5262979"/>
          </a:xfrm>
          <a:prstGeom prst="rect">
            <a:avLst/>
          </a:prstGeom>
          <a:noFill/>
        </p:spPr>
        <p:txBody>
          <a:bodyPr wrap="square" rtlCol="0">
            <a:spAutoFit/>
          </a:bodyPr>
          <a:lstStyle/>
          <a:p>
            <a:r>
              <a:rPr lang="es-MX" sz="2800" b="1" dirty="0">
                <a:latin typeface="Arial" pitchFamily="34" charset="0"/>
                <a:cs typeface="Arial" pitchFamily="34" charset="0"/>
              </a:rPr>
              <a:t>Tema</a:t>
            </a:r>
            <a:r>
              <a:rPr lang="es-MX" sz="2800" b="1" dirty="0" smtClean="0">
                <a:latin typeface="Arial" pitchFamily="34" charset="0"/>
                <a:cs typeface="Arial" pitchFamily="34" charset="0"/>
              </a:rPr>
              <a:t>:  </a:t>
            </a:r>
            <a:r>
              <a:rPr lang="es-ES" sz="2800" dirty="0">
                <a:latin typeface="Arial" pitchFamily="34" charset="0"/>
                <a:cs typeface="Arial" pitchFamily="34" charset="0"/>
              </a:rPr>
              <a:t>SUJETOS DEL DERECHO DE FAMILIA.</a:t>
            </a: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r>
              <a:rPr lang="es-ES" sz="2800" dirty="0" smtClean="0">
                <a:latin typeface="Arial" pitchFamily="34" charset="0"/>
                <a:cs typeface="Arial" pitchFamily="34" charset="0"/>
              </a:rPr>
              <a:t>2.2   </a:t>
            </a:r>
            <a:r>
              <a:rPr lang="es-ES" sz="2800" dirty="0">
                <a:latin typeface="Arial" pitchFamily="34" charset="0"/>
                <a:cs typeface="Arial" pitchFamily="34" charset="0"/>
              </a:rPr>
              <a:t>Personas que ejercen la patria potestad</a:t>
            </a:r>
            <a:r>
              <a:rPr lang="es-ES" sz="2800" dirty="0" smtClean="0">
                <a:latin typeface="Arial" pitchFamily="34" charset="0"/>
                <a:cs typeface="Arial" pitchFamily="34" charset="0"/>
              </a:rPr>
              <a:t>.</a:t>
            </a:r>
          </a:p>
          <a:p>
            <a:endParaRPr lang="es-MX" sz="2800" dirty="0" smtClean="0">
              <a:latin typeface="Arial" pitchFamily="34" charset="0"/>
              <a:cs typeface="Arial" pitchFamily="34" charset="0"/>
            </a:endParaRPr>
          </a:p>
          <a:p>
            <a:endParaRPr lang="es-MX" sz="2800" dirty="0">
              <a:latin typeface="Arial" pitchFamily="34" charset="0"/>
              <a:cs typeface="Arial" pitchFamily="34" charset="0"/>
            </a:endParaRPr>
          </a:p>
          <a:p>
            <a:pPr algn="just"/>
            <a:r>
              <a:rPr lang="es-MX" sz="2800" b="1" dirty="0" smtClean="0">
                <a:latin typeface="Arial" pitchFamily="34" charset="0"/>
                <a:cs typeface="Arial" pitchFamily="34" charset="0"/>
              </a:rPr>
              <a:t>Introducción: </a:t>
            </a:r>
            <a:r>
              <a:rPr lang="es-MX" sz="2800" dirty="0" smtClean="0">
                <a:latin typeface="Arial" pitchFamily="34" charset="0"/>
                <a:cs typeface="Arial" pitchFamily="34" charset="0"/>
              </a:rPr>
              <a:t>Mediante el análisis de la Ley para la Familia en el Estado de Hidalgo, el alumno identificará en que consiste la patria potestad, desde sus antecedentes y su evolución en la Ley para la Familia del Estado de Hidalgo.</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1"/>
          <p:cNvSpPr/>
          <p:nvPr/>
        </p:nvSpPr>
        <p:spPr>
          <a:xfrm>
            <a:off x="806691" y="620688"/>
            <a:ext cx="7488832" cy="5940088"/>
          </a:xfrm>
          <a:prstGeom prst="rect">
            <a:avLst/>
          </a:prstGeom>
        </p:spPr>
        <p:txBody>
          <a:bodyPr wrap="square">
            <a:spAutoFit/>
          </a:bodyPr>
          <a:lstStyle/>
          <a:p>
            <a:pPr algn="just"/>
            <a:r>
              <a:rPr lang="es-MX" sz="2000" b="1" dirty="0">
                <a:latin typeface="+mj-lt"/>
              </a:rPr>
              <a:t>¿Que es la Patria Potestad?</a:t>
            </a:r>
            <a:endParaRPr lang="es-MX" sz="2000" dirty="0">
              <a:latin typeface="+mj-lt"/>
            </a:endParaRPr>
          </a:p>
          <a:p>
            <a:pPr algn="just"/>
            <a:r>
              <a:rPr lang="es-MX" sz="2000" dirty="0">
                <a:latin typeface="+mj-lt"/>
              </a:rPr>
              <a:t/>
            </a:r>
            <a:br>
              <a:rPr lang="es-MX" sz="2000" dirty="0">
                <a:latin typeface="+mj-lt"/>
              </a:rPr>
            </a:br>
            <a:r>
              <a:rPr lang="es-MX" sz="2000" dirty="0">
                <a:latin typeface="+mj-lt"/>
              </a:rPr>
              <a:t>La Patria Potestad es el derecho que se tiene para ejercer la </a:t>
            </a:r>
            <a:r>
              <a:rPr lang="es-MX" sz="2000" b="1" dirty="0">
                <a:latin typeface="+mj-lt"/>
              </a:rPr>
              <a:t>representación legal</a:t>
            </a:r>
            <a:r>
              <a:rPr lang="es-MX" sz="2000" dirty="0">
                <a:latin typeface="+mj-lt"/>
              </a:rPr>
              <a:t> de un niño o una niña, es decir, aquel que detenta este derecho tiene la facultad para tomar decisiones legales por el niño sobre el que ejercen la Patria Potestad; tiene obligaciones y derechos respecto al mismo</a:t>
            </a:r>
            <a:r>
              <a:rPr lang="es-MX" sz="2000" dirty="0" smtClean="0">
                <a:latin typeface="+mj-lt"/>
              </a:rPr>
              <a:t>.</a:t>
            </a:r>
          </a:p>
          <a:p>
            <a:pPr algn="just"/>
            <a:r>
              <a:rPr lang="es-MX" sz="2000" dirty="0" smtClean="0">
                <a:latin typeface="+mj-lt"/>
              </a:rPr>
              <a:t> </a:t>
            </a:r>
            <a:r>
              <a:rPr lang="es-MX" sz="2000" dirty="0">
                <a:latin typeface="+mj-lt"/>
              </a:rPr>
              <a:t/>
            </a:r>
            <a:br>
              <a:rPr lang="es-MX" sz="2000" dirty="0">
                <a:latin typeface="+mj-lt"/>
              </a:rPr>
            </a:br>
            <a:r>
              <a:rPr lang="es-MX" sz="2000" dirty="0">
                <a:latin typeface="+mj-lt"/>
              </a:rPr>
              <a:t>El tener el Derecho de Patria Potestad sobre un niño o niña implica también tener que cumplir con obligaciones para con el niño o la niña</a:t>
            </a:r>
            <a:r>
              <a:rPr lang="es-MX" sz="2000" dirty="0" smtClean="0">
                <a:latin typeface="+mj-lt"/>
              </a:rPr>
              <a:t>.</a:t>
            </a:r>
          </a:p>
          <a:p>
            <a:pPr algn="just"/>
            <a:endParaRPr lang="es-MX" sz="2000" dirty="0" smtClean="0">
              <a:latin typeface="+mj-lt"/>
            </a:endParaRPr>
          </a:p>
          <a:p>
            <a:pPr algn="just"/>
            <a:r>
              <a:rPr lang="es-MX" sz="2000" b="1" dirty="0">
                <a:latin typeface="+mj-lt"/>
              </a:rPr>
              <a:t>¿Qué es la Guarda y Custodia?</a:t>
            </a:r>
            <a:endParaRPr lang="es-MX" sz="2000" dirty="0">
              <a:latin typeface="+mj-lt"/>
            </a:endParaRPr>
          </a:p>
          <a:p>
            <a:pPr algn="just"/>
            <a:r>
              <a:rPr lang="es-MX" sz="2000" dirty="0">
                <a:latin typeface="+mj-lt"/>
              </a:rPr>
              <a:t/>
            </a:r>
            <a:br>
              <a:rPr lang="es-MX" sz="2000" dirty="0">
                <a:latin typeface="+mj-lt"/>
              </a:rPr>
            </a:br>
            <a:r>
              <a:rPr lang="es-MX" sz="2000" dirty="0">
                <a:latin typeface="+mj-lt"/>
              </a:rPr>
              <a:t>La Guarda y Custodia es una facultad que inicialmente deriva del Derechos de Patria Potestad, y consiste en tener a su cargo los </a:t>
            </a:r>
            <a:r>
              <a:rPr lang="es-MX" sz="2000" b="1" dirty="0">
                <a:latin typeface="+mj-lt"/>
              </a:rPr>
              <a:t>cuidados y atenciones de un niño o niña</a:t>
            </a:r>
            <a:r>
              <a:rPr lang="es-MX" sz="2000" dirty="0">
                <a:latin typeface="+mj-lt"/>
              </a:rPr>
              <a:t> como proporcionar alimentos, vivienda, educación y cuidados, para procurar su bienestar y desarrollo. </a:t>
            </a:r>
            <a:br>
              <a:rPr lang="es-MX" sz="2000" dirty="0">
                <a:latin typeface="+mj-lt"/>
              </a:rPr>
            </a:br>
            <a:r>
              <a:rPr lang="es-MX" sz="2000" dirty="0">
                <a:latin typeface="+mj-lt"/>
              </a:rPr>
              <a:t>El niño o niña debe vivir con quien tiene su Guarda y Custodia</a:t>
            </a:r>
            <a:r>
              <a:rPr lang="es-MX" sz="2000" dirty="0" smtClean="0">
                <a:latin typeface="+mj-lt"/>
              </a:rPr>
              <a:t>.</a:t>
            </a:r>
            <a:endParaRPr lang="es-MX" sz="2000" dirty="0">
              <a:latin typeface="+mj-lt"/>
            </a:endParaRPr>
          </a:p>
        </p:txBody>
      </p:sp>
    </p:spTree>
    <p:extLst>
      <p:ext uri="{BB962C8B-B14F-4D97-AF65-F5344CB8AC3E}">
        <p14:creationId xmlns:p14="http://schemas.microsoft.com/office/powerpoint/2010/main" val="23458717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8247" y="548680"/>
            <a:ext cx="7704856" cy="5632311"/>
          </a:xfrm>
          <a:prstGeom prst="rect">
            <a:avLst/>
          </a:prstGeom>
        </p:spPr>
        <p:txBody>
          <a:bodyPr wrap="square">
            <a:spAutoFit/>
          </a:bodyPr>
          <a:lstStyle/>
          <a:p>
            <a:pPr algn="ctr"/>
            <a:r>
              <a:rPr lang="es-MX" sz="2400" b="1" dirty="0" smtClean="0"/>
              <a:t>Ejercicio de la </a:t>
            </a:r>
            <a:r>
              <a:rPr lang="es-MX" sz="2400" b="1" dirty="0"/>
              <a:t>Patria </a:t>
            </a:r>
            <a:r>
              <a:rPr lang="es-MX" sz="2400" b="1" dirty="0" smtClean="0"/>
              <a:t>Potestad</a:t>
            </a:r>
          </a:p>
          <a:p>
            <a:pPr algn="ctr"/>
            <a:endParaRPr lang="es-MX" sz="2400" b="1" dirty="0"/>
          </a:p>
          <a:p>
            <a:pPr algn="ctr"/>
            <a:endParaRPr lang="es-MX" sz="2400" dirty="0"/>
          </a:p>
          <a:p>
            <a:pPr marL="457200" indent="-457200" algn="just">
              <a:buAutoNum type="alphaLcParenR"/>
            </a:pPr>
            <a:r>
              <a:rPr lang="es-MX" sz="2400" b="1" u="sng" dirty="0"/>
              <a:t>Inicialmente quien tiene derecho a tener la Patria Potestad de los niños y niñas son sus padres,</a:t>
            </a:r>
            <a:r>
              <a:rPr lang="es-MX" sz="2400" dirty="0"/>
              <a:t> ya que es un derecho que nace de la relación de parentesco consanguíneo, </a:t>
            </a:r>
          </a:p>
          <a:p>
            <a:pPr marL="457200" indent="-457200" algn="just">
              <a:buAutoNum type="alphaLcParenR"/>
            </a:pPr>
            <a:endParaRPr lang="es-MX" sz="2400" dirty="0"/>
          </a:p>
          <a:p>
            <a:pPr algn="just"/>
            <a:r>
              <a:rPr lang="es-MX" sz="2400" b="1" dirty="0"/>
              <a:t>b)</a:t>
            </a:r>
            <a:r>
              <a:rPr lang="es-MX" sz="2400" dirty="0"/>
              <a:t> Hay casos en los que para preservar el Interés superior del niño, los Padres pueden perder la Patria Potestad y esta le pude ser otorgada sólo a </a:t>
            </a:r>
            <a:r>
              <a:rPr lang="es-MX" sz="2400" b="1" u="sng" dirty="0"/>
              <a:t>uno de los padre o a cualquiera de los ascendientes en segundo grado (es decir los abuelos, hermanos, tíos)</a:t>
            </a:r>
            <a:r>
              <a:rPr lang="es-MX" sz="2400" u="sng" dirty="0"/>
              <a:t>.</a:t>
            </a:r>
            <a:r>
              <a:rPr lang="es-MX" sz="2400" dirty="0"/>
              <a:t> Las situaciones bajo las cuales se puede perder la Patria Potestad se encuentran establecidas en el Código Civil de Cada Estado.</a:t>
            </a:r>
          </a:p>
        </p:txBody>
      </p:sp>
    </p:spTree>
    <p:extLst>
      <p:ext uri="{BB962C8B-B14F-4D97-AF65-F5344CB8AC3E}">
        <p14:creationId xmlns:p14="http://schemas.microsoft.com/office/powerpoint/2010/main" val="7652961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755576" y="332656"/>
            <a:ext cx="7704856" cy="6247864"/>
          </a:xfrm>
          <a:prstGeom prst="rect">
            <a:avLst/>
          </a:prstGeom>
        </p:spPr>
        <p:txBody>
          <a:bodyPr wrap="square">
            <a:spAutoFit/>
          </a:bodyPr>
          <a:lstStyle/>
          <a:p>
            <a:pPr algn="just"/>
            <a:r>
              <a:rPr lang="es-ES" sz="2000" b="1" dirty="0"/>
              <a:t>Guarda y Custodia de una niña o </a:t>
            </a:r>
            <a:r>
              <a:rPr lang="es-ES" sz="2000" b="1" dirty="0" smtClean="0"/>
              <a:t>niño:</a:t>
            </a:r>
          </a:p>
          <a:p>
            <a:pPr algn="just"/>
            <a:endParaRPr lang="es-ES" sz="2000" b="1" dirty="0"/>
          </a:p>
          <a:p>
            <a:pPr algn="just"/>
            <a:endParaRPr lang="es-ES" sz="2000" dirty="0"/>
          </a:p>
          <a:p>
            <a:pPr marL="457200" indent="-457200" algn="just">
              <a:buFont typeface="+mj-lt"/>
              <a:buAutoNum type="alphaUcPeriod"/>
            </a:pPr>
            <a:r>
              <a:rPr lang="es-ES" sz="2000" dirty="0"/>
              <a:t>Por lo general quien tiene la Patria Potestad tiene la Guarda y Custodia del niño o niña, (que inicialmente tienen los padres) al menos, que para salvaguardar el Interés superior del niño y mediante un juicio familiar y resolución del Juez, se le haya otorgado la Guarda y Custodia a alguien distinto a los padres.</a:t>
            </a:r>
          </a:p>
          <a:p>
            <a:pPr marL="457200" indent="-457200" algn="just">
              <a:buFont typeface="+mj-lt"/>
              <a:buAutoNum type="alphaUcPeriod"/>
            </a:pPr>
            <a:endParaRPr lang="es-ES" sz="2000" dirty="0"/>
          </a:p>
          <a:p>
            <a:pPr marL="457200" indent="-457200" algn="just">
              <a:buFont typeface="+mj-lt"/>
              <a:buAutoNum type="alphaUcPeriod"/>
            </a:pPr>
            <a:r>
              <a:rPr lang="es-ES" sz="2000" dirty="0" smtClean="0"/>
              <a:t>b)Los </a:t>
            </a:r>
            <a:r>
              <a:rPr lang="es-ES" sz="2000" dirty="0"/>
              <a:t>abuelos, hermanos mayores de edad, tíos o el familiar más cercano en línea directa. Este supuesto se aplica cuando los padres han realizado conductas que atentan contra el interés superior del Niño o que el niño no cuenta con padres que puedan cuidarlo y salvaguardar sus Derechos. </a:t>
            </a:r>
          </a:p>
          <a:p>
            <a:pPr marL="457200" indent="-457200" algn="just">
              <a:buFont typeface="+mj-lt"/>
              <a:buAutoNum type="alphaUcPeriod"/>
            </a:pPr>
            <a:endParaRPr lang="es-ES" sz="2000" dirty="0"/>
          </a:p>
          <a:p>
            <a:pPr marL="457200" indent="-457200" algn="just">
              <a:buFont typeface="+mj-lt"/>
              <a:buAutoNum type="alphaUcPeriod"/>
            </a:pPr>
            <a:r>
              <a:rPr lang="es-ES" sz="2000" dirty="0" smtClean="0"/>
              <a:t>Una </a:t>
            </a:r>
            <a:r>
              <a:rPr lang="es-ES" sz="2000" dirty="0"/>
              <a:t>Institución pública privada. Esta opción debe ser la última de las alternativas, se puede aplicar cuando el niño o la niña no tiene ninguna red de apoyo familiar (ni padres o ningún otro familiar directo) que pueda asumir los cuidados y atenciones del niño o niña para preservar su interés superior.</a:t>
            </a:r>
          </a:p>
        </p:txBody>
      </p:sp>
    </p:spTree>
    <p:extLst>
      <p:ext uri="{BB962C8B-B14F-4D97-AF65-F5344CB8AC3E}">
        <p14:creationId xmlns:p14="http://schemas.microsoft.com/office/powerpoint/2010/main" val="26839121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539552" y="691939"/>
            <a:ext cx="792088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tabLst/>
            </a:pPr>
            <a:r>
              <a:rPr kumimoji="0" lang="es-MX" sz="2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El Derecho de Patria Potestad y el Derecho de Guarda y Custodia pueden coincidir en una misma persona. </a:t>
            </a:r>
          </a:p>
          <a:p>
            <a:pPr marL="0" marR="0" lvl="0" indent="0" algn="just" defTabSz="914400" rtl="0" eaLnBrk="0" fontAlgn="base" latinLnBrk="0" hangingPunct="0">
              <a:lnSpc>
                <a:spcPct val="100000"/>
              </a:lnSpc>
              <a:spcBef>
                <a:spcPct val="0"/>
              </a:spcBef>
              <a:spcAft>
                <a:spcPct val="0"/>
              </a:spcAft>
              <a:buClrTx/>
              <a:buSzTx/>
              <a:tabLst/>
            </a:pPr>
            <a:endParaRPr kumimoji="0" lang="es-MX" sz="2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s-MX"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En esta situación se encuentran los padres y madres que tienen la Patria Potestad de sus hijos e hijas y que les brindan los cuidados y atenciones para preservar el “Interés Superior del Niño”. También es el caso de los abuelos u otros familiares directos a quienes un Juez les otorga el Derecho de Patria Potestad y Guarda y Custodia, porque el niño o niña no tiene padres que puedan ejercer sobre él la Patria Potestad, o que dichos padres o madres hayan incurrido en una conducta que amerite la pérdida de la Patria Potestad.</a:t>
            </a:r>
          </a:p>
          <a:p>
            <a:pPr marL="0" marR="0" lvl="0" indent="0" algn="just" defTabSz="914400" rtl="0" eaLnBrk="0" fontAlgn="base" latinLnBrk="0" hangingPunct="0">
              <a:lnSpc>
                <a:spcPct val="100000"/>
              </a:lnSpc>
              <a:spcBef>
                <a:spcPct val="0"/>
              </a:spcBef>
              <a:spcAft>
                <a:spcPct val="0"/>
              </a:spcAft>
              <a:buClrTx/>
              <a:buSzTx/>
              <a:tabLst/>
            </a:pPr>
            <a:endParaRPr kumimoji="0" lang="es-MX"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9528450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537</TotalTime>
  <Words>1252</Words>
  <Application>Microsoft Office PowerPoint</Application>
  <PresentationFormat>Presentación en pantalla (4:3)</PresentationFormat>
  <Paragraphs>95</Paragraphs>
  <Slides>14</Slides>
  <Notes>1</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Alumno(a)</cp:lastModifiedBy>
  <cp:revision>38</cp:revision>
  <dcterms:created xsi:type="dcterms:W3CDTF">2012-08-07T16:35:15Z</dcterms:created>
  <dcterms:modified xsi:type="dcterms:W3CDTF">2016-08-19T15:18:20Z</dcterms:modified>
</cp:coreProperties>
</file>